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36" r:id="rId1"/>
  </p:sldMasterIdLst>
  <p:notesMasterIdLst>
    <p:notesMasterId r:id="rId3"/>
  </p:notesMasterIdLst>
  <p:sldIdLst>
    <p:sldId id="256" r:id="rId2"/>
  </p:sldIdLst>
  <p:sldSz cx="40233600" cy="29260800"/>
  <p:notesSz cx="7077075" cy="93694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16" userDrawn="1">
          <p15:clr>
            <a:srgbClr val="A4A3A4"/>
          </p15:clr>
        </p15:guide>
        <p15:guide id="2" pos="126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ed_lab University of Washington" initials="nUoW" lastIdx="1" clrIdx="0">
    <p:extLst>
      <p:ext uri="{19B8F6BF-5375-455C-9EA6-DF929625EA0E}">
        <p15:presenceInfo xmlns:p15="http://schemas.microsoft.com/office/powerpoint/2012/main" userId="bcdfbb4b71a4a6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660066"/>
    <a:srgbClr val="D8D9DA"/>
    <a:srgbClr val="3B185A"/>
    <a:srgbClr val="C9A6E8"/>
    <a:srgbClr val="672A9E"/>
    <a:srgbClr val="632B8D"/>
    <a:srgbClr val="C7ACC8"/>
    <a:srgbClr val="986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240" autoAdjust="0"/>
    <p:restoredTop sz="95274" autoAdjust="0"/>
  </p:normalViewPr>
  <p:slideViewPr>
    <p:cSldViewPr snapToGrid="0">
      <p:cViewPr varScale="1">
        <p:scale>
          <a:sx n="20" d="100"/>
          <a:sy n="20" d="100"/>
        </p:scale>
        <p:origin x="1824" y="53"/>
      </p:cViewPr>
      <p:guideLst>
        <p:guide orient="horz" pos="9216"/>
        <p:guide pos="12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70098"/>
          </a:xfrm>
          <a:prstGeom prst="rect">
            <a:avLst/>
          </a:prstGeom>
        </p:spPr>
        <p:txBody>
          <a:bodyPr vert="horz" lIns="93974" tIns="46987" rIns="93974" bIns="46987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4" y="1"/>
            <a:ext cx="3066733" cy="470098"/>
          </a:xfrm>
          <a:prstGeom prst="rect">
            <a:avLst/>
          </a:prstGeom>
        </p:spPr>
        <p:txBody>
          <a:bodyPr vert="horz" lIns="93974" tIns="46987" rIns="93974" bIns="46987" rtlCol="0"/>
          <a:lstStyle>
            <a:lvl1pPr algn="r">
              <a:defRPr sz="1300"/>
            </a:lvl1pPr>
          </a:lstStyle>
          <a:p>
            <a:fld id="{B33A5515-ACAD-4F91-BB02-F9AFBDB922AC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6838" y="1171575"/>
            <a:ext cx="4343400" cy="3160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74" tIns="46987" rIns="93974" bIns="469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9035"/>
            <a:ext cx="5661660" cy="3689213"/>
          </a:xfrm>
          <a:prstGeom prst="rect">
            <a:avLst/>
          </a:prstGeom>
        </p:spPr>
        <p:txBody>
          <a:bodyPr vert="horz" lIns="93974" tIns="46987" rIns="93974" bIns="469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66733" cy="470097"/>
          </a:xfrm>
          <a:prstGeom prst="rect">
            <a:avLst/>
          </a:prstGeom>
        </p:spPr>
        <p:txBody>
          <a:bodyPr vert="horz" lIns="93974" tIns="46987" rIns="93974" bIns="46987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4" y="8899328"/>
            <a:ext cx="3066733" cy="470097"/>
          </a:xfrm>
          <a:prstGeom prst="rect">
            <a:avLst/>
          </a:prstGeom>
        </p:spPr>
        <p:txBody>
          <a:bodyPr vert="horz" lIns="93974" tIns="46987" rIns="93974" bIns="46987" rtlCol="0" anchor="b"/>
          <a:lstStyle>
            <a:lvl1pPr algn="r">
              <a:defRPr sz="1300"/>
            </a:lvl1pPr>
          </a:lstStyle>
          <a:p>
            <a:fld id="{018A1F5C-48D9-44F5-B2D0-2E3582AF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4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1pPr>
    <a:lvl2pPr marL="310183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2pPr>
    <a:lvl3pPr marL="620365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3pPr>
    <a:lvl4pPr marL="930548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4pPr>
    <a:lvl5pPr marL="1240731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5pPr>
    <a:lvl6pPr marL="1550914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6pPr>
    <a:lvl7pPr marL="1861096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7pPr>
    <a:lvl8pPr marL="2171278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8pPr>
    <a:lvl9pPr marL="2481462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6838" y="1171575"/>
            <a:ext cx="4343400" cy="3160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974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A1F5C-48D9-44F5-B2D0-2E3582AF50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6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4788749"/>
            <a:ext cx="34198560" cy="10187093"/>
          </a:xfrm>
        </p:spPr>
        <p:txBody>
          <a:bodyPr anchor="b"/>
          <a:lstStyle>
            <a:lvl1pPr algn="ctr">
              <a:defRPr sz="2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5368695"/>
            <a:ext cx="30175200" cy="7064585"/>
          </a:xfrm>
        </p:spPr>
        <p:txBody>
          <a:bodyPr/>
          <a:lstStyle>
            <a:lvl1pPr marL="0" indent="0" algn="ctr">
              <a:buNone/>
              <a:defRPr sz="10240"/>
            </a:lvl1pPr>
            <a:lvl2pPr marL="1950735" indent="0" algn="ctr">
              <a:buNone/>
              <a:defRPr sz="8533"/>
            </a:lvl2pPr>
            <a:lvl3pPr marL="3901470" indent="0" algn="ctr">
              <a:buNone/>
              <a:defRPr sz="7680"/>
            </a:lvl3pPr>
            <a:lvl4pPr marL="5852206" indent="0" algn="ctr">
              <a:buNone/>
              <a:defRPr sz="6827"/>
            </a:lvl4pPr>
            <a:lvl5pPr marL="7802941" indent="0" algn="ctr">
              <a:buNone/>
              <a:defRPr sz="6827"/>
            </a:lvl5pPr>
            <a:lvl6pPr marL="9753676" indent="0" algn="ctr">
              <a:buNone/>
              <a:defRPr sz="6827"/>
            </a:lvl6pPr>
            <a:lvl7pPr marL="11704411" indent="0" algn="ctr">
              <a:buNone/>
              <a:defRPr sz="6827"/>
            </a:lvl7pPr>
            <a:lvl8pPr marL="13655147" indent="0" algn="ctr">
              <a:buNone/>
              <a:defRPr sz="6827"/>
            </a:lvl8pPr>
            <a:lvl9pPr marL="15605882" indent="0" algn="ctr">
              <a:buNone/>
              <a:defRPr sz="68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7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7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557867"/>
            <a:ext cx="8675370" cy="24797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557867"/>
            <a:ext cx="25523190" cy="247971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3B1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1844000" y="26590176"/>
            <a:ext cx="17830802" cy="2499971"/>
          </a:xfrm>
          <a:prstGeom prst="roundRect">
            <a:avLst>
              <a:gd name="adj" fmla="val 90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334" dirty="0"/>
              <a:t>Walk DMC</a:t>
            </a:r>
          </a:p>
          <a:p>
            <a:pPr marL="1006304" lvl="1" indent="-387040">
              <a:buFont typeface="Arial" panose="020B0604020202020204" pitchFamily="34" charset="0"/>
              <a:buChar char="•"/>
            </a:pPr>
            <a:r>
              <a:rPr lang="en-US" sz="4334" dirty="0"/>
              <a:t>Calculated as the average of the average 1-VAF for one to five synergies.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557689" y="7878259"/>
            <a:ext cx="12852400" cy="17834378"/>
          </a:xfrm>
          <a:prstGeom prst="roundRect">
            <a:avLst>
              <a:gd name="adj" fmla="val 2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8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558800" y="4213142"/>
            <a:ext cx="39115998" cy="3171264"/>
          </a:xfrm>
          <a:prstGeom prst="roundRect">
            <a:avLst>
              <a:gd name="adj" fmla="val 1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38" dirty="0"/>
              <a:t>Walk DMC</a:t>
            </a:r>
          </a:p>
          <a:p>
            <a:pPr lvl="1"/>
            <a:r>
              <a:rPr lang="en-US" sz="1372" dirty="0"/>
              <a:t>Calculated as the average of the average 1-VAF for one to five synergies.</a:t>
            </a:r>
          </a:p>
        </p:txBody>
      </p:sp>
      <p:pic>
        <p:nvPicPr>
          <p:cNvPr id="15" name="Picture 2" descr="http://www.washington.edu/brand/files/2014/09/W-Logo_RegistrationMark_White1.png">
            <a:extLst>
              <a:ext uri="{FF2B5EF4-FFF2-40B4-BE49-F238E27FC236}">
                <a16:creationId xmlns:a16="http://schemas.microsoft.com/office/drawing/2014/main" id="{F760E288-96D9-4A5F-AB60-7D8EB401D4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1" y="548025"/>
            <a:ext cx="4755745" cy="31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FDA60-C209-4554-AB6D-074588570B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90042" y="7878261"/>
            <a:ext cx="12853514" cy="17834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D22AD-CF7F-43CE-92D8-E22F6E5AE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1286" y="7866903"/>
            <a:ext cx="12853514" cy="17834378"/>
          </a:xfrm>
          <a:prstGeom prst="rect">
            <a:avLst/>
          </a:prstGeo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94A09EFB-03CD-44F4-85C2-F97E4C618927}"/>
              </a:ext>
            </a:extLst>
          </p:cNvPr>
          <p:cNvSpPr/>
          <p:nvPr userDrawn="1"/>
        </p:nvSpPr>
        <p:spPr>
          <a:xfrm>
            <a:off x="11480800" y="26590175"/>
            <a:ext cx="9677400" cy="2499971"/>
          </a:xfrm>
          <a:prstGeom prst="roundRect">
            <a:avLst>
              <a:gd name="adj" fmla="val 90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334" dirty="0"/>
          </a:p>
        </p:txBody>
      </p:sp>
    </p:spTree>
    <p:extLst>
      <p:ext uri="{BB962C8B-B14F-4D97-AF65-F5344CB8AC3E}">
        <p14:creationId xmlns:p14="http://schemas.microsoft.com/office/powerpoint/2010/main" val="688129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216">
          <p15:clr>
            <a:srgbClr val="FBAE40"/>
          </p15:clr>
        </p15:guide>
        <p15:guide id="2" pos="126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7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7294888"/>
            <a:ext cx="34701480" cy="12171678"/>
          </a:xfrm>
        </p:spPr>
        <p:txBody>
          <a:bodyPr anchor="b"/>
          <a:lstStyle>
            <a:lvl1pPr>
              <a:defRPr sz="2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19581715"/>
            <a:ext cx="34701480" cy="6400798"/>
          </a:xfrm>
        </p:spPr>
        <p:txBody>
          <a:bodyPr/>
          <a:lstStyle>
            <a:lvl1pPr marL="0" indent="0">
              <a:buNone/>
              <a:defRPr sz="10240">
                <a:solidFill>
                  <a:schemeClr val="tx1"/>
                </a:solidFill>
              </a:defRPr>
            </a:lvl1pPr>
            <a:lvl2pPr marL="1950735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2pPr>
            <a:lvl3pPr marL="390147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5852206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4pPr>
            <a:lvl5pPr marL="7802941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5pPr>
            <a:lvl6pPr marL="9753676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6pPr>
            <a:lvl7pPr marL="11704411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7pPr>
            <a:lvl8pPr marL="13655147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8pPr>
            <a:lvl9pPr marL="15605882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6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7789333"/>
            <a:ext cx="17099280" cy="185657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7789333"/>
            <a:ext cx="17099280" cy="185657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7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557873"/>
            <a:ext cx="34701480" cy="5655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7172962"/>
            <a:ext cx="17020696" cy="3515358"/>
          </a:xfrm>
        </p:spPr>
        <p:txBody>
          <a:bodyPr anchor="b"/>
          <a:lstStyle>
            <a:lvl1pPr marL="0" indent="0">
              <a:buNone/>
              <a:defRPr sz="10240" b="1"/>
            </a:lvl1pPr>
            <a:lvl2pPr marL="1950735" indent="0">
              <a:buNone/>
              <a:defRPr sz="8533" b="1"/>
            </a:lvl2pPr>
            <a:lvl3pPr marL="3901470" indent="0">
              <a:buNone/>
              <a:defRPr sz="7680" b="1"/>
            </a:lvl3pPr>
            <a:lvl4pPr marL="5852206" indent="0">
              <a:buNone/>
              <a:defRPr sz="6827" b="1"/>
            </a:lvl4pPr>
            <a:lvl5pPr marL="7802941" indent="0">
              <a:buNone/>
              <a:defRPr sz="6827" b="1"/>
            </a:lvl5pPr>
            <a:lvl6pPr marL="9753676" indent="0">
              <a:buNone/>
              <a:defRPr sz="6827" b="1"/>
            </a:lvl6pPr>
            <a:lvl7pPr marL="11704411" indent="0">
              <a:buNone/>
              <a:defRPr sz="6827" b="1"/>
            </a:lvl7pPr>
            <a:lvl8pPr marL="13655147" indent="0">
              <a:buNone/>
              <a:defRPr sz="6827" b="1"/>
            </a:lvl8pPr>
            <a:lvl9pPr marL="15605882" indent="0">
              <a:buNone/>
              <a:defRPr sz="68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0688320"/>
            <a:ext cx="17020696" cy="157209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7172962"/>
            <a:ext cx="17104520" cy="3515358"/>
          </a:xfrm>
        </p:spPr>
        <p:txBody>
          <a:bodyPr anchor="b"/>
          <a:lstStyle>
            <a:lvl1pPr marL="0" indent="0">
              <a:buNone/>
              <a:defRPr sz="10240" b="1"/>
            </a:lvl1pPr>
            <a:lvl2pPr marL="1950735" indent="0">
              <a:buNone/>
              <a:defRPr sz="8533" b="1"/>
            </a:lvl2pPr>
            <a:lvl3pPr marL="3901470" indent="0">
              <a:buNone/>
              <a:defRPr sz="7680" b="1"/>
            </a:lvl3pPr>
            <a:lvl4pPr marL="5852206" indent="0">
              <a:buNone/>
              <a:defRPr sz="6827" b="1"/>
            </a:lvl4pPr>
            <a:lvl5pPr marL="7802941" indent="0">
              <a:buNone/>
              <a:defRPr sz="6827" b="1"/>
            </a:lvl5pPr>
            <a:lvl6pPr marL="9753676" indent="0">
              <a:buNone/>
              <a:defRPr sz="6827" b="1"/>
            </a:lvl6pPr>
            <a:lvl7pPr marL="11704411" indent="0">
              <a:buNone/>
              <a:defRPr sz="6827" b="1"/>
            </a:lvl7pPr>
            <a:lvl8pPr marL="13655147" indent="0">
              <a:buNone/>
              <a:defRPr sz="6827" b="1"/>
            </a:lvl8pPr>
            <a:lvl9pPr marL="15605882" indent="0">
              <a:buNone/>
              <a:defRPr sz="68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0688320"/>
            <a:ext cx="17104520" cy="157209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8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3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1950720"/>
            <a:ext cx="12976383" cy="6827520"/>
          </a:xfrm>
        </p:spPr>
        <p:txBody>
          <a:bodyPr anchor="b"/>
          <a:lstStyle>
            <a:lvl1pPr>
              <a:defRPr sz="136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213020"/>
            <a:ext cx="20368260" cy="20794133"/>
          </a:xfrm>
        </p:spPr>
        <p:txBody>
          <a:bodyPr/>
          <a:lstStyle>
            <a:lvl1pPr>
              <a:defRPr sz="13653"/>
            </a:lvl1pPr>
            <a:lvl2pPr>
              <a:defRPr sz="11947"/>
            </a:lvl2pPr>
            <a:lvl3pPr>
              <a:defRPr sz="10240"/>
            </a:lvl3pPr>
            <a:lvl4pPr>
              <a:defRPr sz="8533"/>
            </a:lvl4pPr>
            <a:lvl5pPr>
              <a:defRPr sz="8533"/>
            </a:lvl5pPr>
            <a:lvl6pPr>
              <a:defRPr sz="8533"/>
            </a:lvl6pPr>
            <a:lvl7pPr>
              <a:defRPr sz="8533"/>
            </a:lvl7pPr>
            <a:lvl8pPr>
              <a:defRPr sz="8533"/>
            </a:lvl8pPr>
            <a:lvl9pPr>
              <a:defRPr sz="8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8778240"/>
            <a:ext cx="12976383" cy="16262775"/>
          </a:xfrm>
        </p:spPr>
        <p:txBody>
          <a:bodyPr/>
          <a:lstStyle>
            <a:lvl1pPr marL="0" indent="0">
              <a:buNone/>
              <a:defRPr sz="6827"/>
            </a:lvl1pPr>
            <a:lvl2pPr marL="1950735" indent="0">
              <a:buNone/>
              <a:defRPr sz="5973"/>
            </a:lvl2pPr>
            <a:lvl3pPr marL="3901470" indent="0">
              <a:buNone/>
              <a:defRPr sz="5120"/>
            </a:lvl3pPr>
            <a:lvl4pPr marL="5852206" indent="0">
              <a:buNone/>
              <a:defRPr sz="4267"/>
            </a:lvl4pPr>
            <a:lvl5pPr marL="7802941" indent="0">
              <a:buNone/>
              <a:defRPr sz="4267"/>
            </a:lvl5pPr>
            <a:lvl6pPr marL="9753676" indent="0">
              <a:buNone/>
              <a:defRPr sz="4267"/>
            </a:lvl6pPr>
            <a:lvl7pPr marL="11704411" indent="0">
              <a:buNone/>
              <a:defRPr sz="4267"/>
            </a:lvl7pPr>
            <a:lvl8pPr marL="13655147" indent="0">
              <a:buNone/>
              <a:defRPr sz="4267"/>
            </a:lvl8pPr>
            <a:lvl9pPr marL="15605882" indent="0">
              <a:buNone/>
              <a:defRPr sz="4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1950720"/>
            <a:ext cx="12976383" cy="6827520"/>
          </a:xfrm>
        </p:spPr>
        <p:txBody>
          <a:bodyPr anchor="b"/>
          <a:lstStyle>
            <a:lvl1pPr>
              <a:defRPr sz="136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213020"/>
            <a:ext cx="20368260" cy="20794133"/>
          </a:xfrm>
        </p:spPr>
        <p:txBody>
          <a:bodyPr anchor="t"/>
          <a:lstStyle>
            <a:lvl1pPr marL="0" indent="0">
              <a:buNone/>
              <a:defRPr sz="13653"/>
            </a:lvl1pPr>
            <a:lvl2pPr marL="1950735" indent="0">
              <a:buNone/>
              <a:defRPr sz="11947"/>
            </a:lvl2pPr>
            <a:lvl3pPr marL="3901470" indent="0">
              <a:buNone/>
              <a:defRPr sz="10240"/>
            </a:lvl3pPr>
            <a:lvl4pPr marL="5852206" indent="0">
              <a:buNone/>
              <a:defRPr sz="8533"/>
            </a:lvl4pPr>
            <a:lvl5pPr marL="7802941" indent="0">
              <a:buNone/>
              <a:defRPr sz="8533"/>
            </a:lvl5pPr>
            <a:lvl6pPr marL="9753676" indent="0">
              <a:buNone/>
              <a:defRPr sz="8533"/>
            </a:lvl6pPr>
            <a:lvl7pPr marL="11704411" indent="0">
              <a:buNone/>
              <a:defRPr sz="8533"/>
            </a:lvl7pPr>
            <a:lvl8pPr marL="13655147" indent="0">
              <a:buNone/>
              <a:defRPr sz="8533"/>
            </a:lvl8pPr>
            <a:lvl9pPr marL="15605882" indent="0">
              <a:buNone/>
              <a:defRPr sz="8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8778240"/>
            <a:ext cx="12976383" cy="16262775"/>
          </a:xfrm>
        </p:spPr>
        <p:txBody>
          <a:bodyPr/>
          <a:lstStyle>
            <a:lvl1pPr marL="0" indent="0">
              <a:buNone/>
              <a:defRPr sz="6827"/>
            </a:lvl1pPr>
            <a:lvl2pPr marL="1950735" indent="0">
              <a:buNone/>
              <a:defRPr sz="5973"/>
            </a:lvl2pPr>
            <a:lvl3pPr marL="3901470" indent="0">
              <a:buNone/>
              <a:defRPr sz="5120"/>
            </a:lvl3pPr>
            <a:lvl4pPr marL="5852206" indent="0">
              <a:buNone/>
              <a:defRPr sz="4267"/>
            </a:lvl4pPr>
            <a:lvl5pPr marL="7802941" indent="0">
              <a:buNone/>
              <a:defRPr sz="4267"/>
            </a:lvl5pPr>
            <a:lvl6pPr marL="9753676" indent="0">
              <a:buNone/>
              <a:defRPr sz="4267"/>
            </a:lvl6pPr>
            <a:lvl7pPr marL="11704411" indent="0">
              <a:buNone/>
              <a:defRPr sz="4267"/>
            </a:lvl7pPr>
            <a:lvl8pPr marL="13655147" indent="0">
              <a:buNone/>
              <a:defRPr sz="4267"/>
            </a:lvl8pPr>
            <a:lvl9pPr marL="15605882" indent="0">
              <a:buNone/>
              <a:defRPr sz="4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4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557873"/>
            <a:ext cx="34701480" cy="565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7789333"/>
            <a:ext cx="34701480" cy="185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27120433"/>
            <a:ext cx="90525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27120433"/>
            <a:ext cx="1357884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27120433"/>
            <a:ext cx="90525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3901470" rtl="0" eaLnBrk="1" latinLnBrk="0" hangingPunct="1">
        <a:lnSpc>
          <a:spcPct val="90000"/>
        </a:lnSpc>
        <a:spcBef>
          <a:spcPct val="0"/>
        </a:spcBef>
        <a:buNone/>
        <a:defRPr sz="187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5368" indent="-975368" algn="l" defTabSz="3901470" rtl="0" eaLnBrk="1" latinLnBrk="0" hangingPunct="1">
        <a:lnSpc>
          <a:spcPct val="90000"/>
        </a:lnSpc>
        <a:spcBef>
          <a:spcPts val="4267"/>
        </a:spcBef>
        <a:buFont typeface="Arial" panose="020B0604020202020204" pitchFamily="34" charset="0"/>
        <a:buChar char="•"/>
        <a:defRPr sz="11947" kern="1200">
          <a:solidFill>
            <a:schemeClr val="tx1"/>
          </a:solidFill>
          <a:latin typeface="+mn-lt"/>
          <a:ea typeface="+mn-ea"/>
          <a:cs typeface="+mn-cs"/>
        </a:defRPr>
      </a:lvl1pPr>
      <a:lvl2pPr marL="292610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10240" kern="1200">
          <a:solidFill>
            <a:schemeClr val="tx1"/>
          </a:solidFill>
          <a:latin typeface="+mn-lt"/>
          <a:ea typeface="+mn-ea"/>
          <a:cs typeface="+mn-cs"/>
        </a:defRPr>
      </a:lvl2pPr>
      <a:lvl3pPr marL="4876838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8533" kern="1200">
          <a:solidFill>
            <a:schemeClr val="tx1"/>
          </a:solidFill>
          <a:latin typeface="+mn-lt"/>
          <a:ea typeface="+mn-ea"/>
          <a:cs typeface="+mn-cs"/>
        </a:defRPr>
      </a:lvl3pPr>
      <a:lvl4pPr marL="682757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877830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1072904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267977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51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6581250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1pPr>
      <a:lvl2pPr marL="1950735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90147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3pPr>
      <a:lvl4pPr marL="585220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780294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975367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170441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3655147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5605882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74EBF7D-142D-49BC-80AC-CDC5F59A7A81}"/>
              </a:ext>
            </a:extLst>
          </p:cNvPr>
          <p:cNvSpPr txBox="1"/>
          <p:nvPr/>
        </p:nvSpPr>
        <p:spPr>
          <a:xfrm>
            <a:off x="13875376" y="10769426"/>
            <a:ext cx="12211336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modular system that allows individuals with varying dexterity foster greater independence in their daily life, specifically to manipulate a toothbrush</a:t>
            </a:r>
          </a:p>
          <a:p>
            <a:endParaRPr lang="en-US" dirty="0"/>
          </a:p>
          <a:p>
            <a:r>
              <a:rPr lang="en-US" sz="3600" b="1" dirty="0"/>
              <a:t>Product: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Team Cajun created a tool that allows the user to effectively manipulate a variety of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Final design allows full rotation laterally and a centrifugal rotation of 270 degrees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Thin lightweight design </a:t>
            </a:r>
          </a:p>
          <a:p>
            <a:r>
              <a:rPr lang="en-US" sz="3200" dirty="0"/>
              <a:t>     offering maximum mobility</a:t>
            </a:r>
          </a:p>
          <a:p>
            <a:endParaRPr lang="en-US" sz="2800" dirty="0"/>
          </a:p>
          <a:p>
            <a:r>
              <a:rPr lang="en-US" sz="3600" b="1" dirty="0"/>
              <a:t>Continuation: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Design a tool specifically for </a:t>
            </a:r>
            <a:r>
              <a:rPr lang="en-US" sz="3200" b="1" dirty="0"/>
              <a:t>need expert </a:t>
            </a:r>
            <a:r>
              <a:rPr lang="en-US" sz="3200" dirty="0"/>
              <a:t>Erin Ciliv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 need expert is a community member who provides invaluable insight on a particular disability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Iterated multiple times based off user 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Device builds upon Erin's ability with her left hand; rotates toothbrush 180 degrees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AA379CD1-FAE0-49FA-B79D-BEA1F042E6E3}"/>
              </a:ext>
            </a:extLst>
          </p:cNvPr>
          <p:cNvSpPr/>
          <p:nvPr/>
        </p:nvSpPr>
        <p:spPr>
          <a:xfrm>
            <a:off x="27072369" y="23657737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AAED0BF-F7A8-4EAA-8DAF-569F219A3EC9}"/>
              </a:ext>
            </a:extLst>
          </p:cNvPr>
          <p:cNvSpPr/>
          <p:nvPr/>
        </p:nvSpPr>
        <p:spPr>
          <a:xfrm>
            <a:off x="27003233" y="9153841"/>
            <a:ext cx="12465636" cy="1592089"/>
          </a:xfrm>
          <a:prstGeom prst="roundRect">
            <a:avLst/>
          </a:prstGeom>
          <a:solidFill>
            <a:srgbClr val="D8D9DA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42B9A80-3692-40F7-853B-5191EEB980D2}"/>
              </a:ext>
            </a:extLst>
          </p:cNvPr>
          <p:cNvSpPr/>
          <p:nvPr/>
        </p:nvSpPr>
        <p:spPr>
          <a:xfrm>
            <a:off x="13833733" y="9145400"/>
            <a:ext cx="12465636" cy="1592089"/>
          </a:xfrm>
          <a:prstGeom prst="roundRect">
            <a:avLst/>
          </a:prstGeom>
          <a:solidFill>
            <a:srgbClr val="D8D9DA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E816DA3-EF1F-4D57-8DC1-F8B680FFAAAA}"/>
              </a:ext>
            </a:extLst>
          </p:cNvPr>
          <p:cNvSpPr txBox="1"/>
          <p:nvPr/>
        </p:nvSpPr>
        <p:spPr>
          <a:xfrm>
            <a:off x="13948291" y="9246284"/>
            <a:ext cx="124517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can we help individuals with limited hand function perform daily hygienic tasks?</a:t>
            </a:r>
          </a:p>
          <a:p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E54AE3-E81C-41CD-9EF2-C6F60B1508E2}"/>
              </a:ext>
            </a:extLst>
          </p:cNvPr>
          <p:cNvSpPr txBox="1"/>
          <p:nvPr/>
        </p:nvSpPr>
        <p:spPr>
          <a:xfrm>
            <a:off x="832232" y="22484278"/>
            <a:ext cx="6703221" cy="907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Alternative Text </a:t>
            </a:r>
          </a:p>
          <a:p>
            <a:endParaRPr lang="en-US" dirty="0"/>
          </a:p>
          <a:p>
            <a:endParaRPr lang="en-US" sz="11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B1D85D-A3B9-4431-895B-763498A74726}"/>
              </a:ext>
            </a:extLst>
          </p:cNvPr>
          <p:cNvSpPr/>
          <p:nvPr/>
        </p:nvSpPr>
        <p:spPr>
          <a:xfrm>
            <a:off x="796264" y="23627894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FA57F1-11B8-4DDA-BFAD-7567D1D6DC30}"/>
              </a:ext>
            </a:extLst>
          </p:cNvPr>
          <p:cNvSpPr/>
          <p:nvPr/>
        </p:nvSpPr>
        <p:spPr>
          <a:xfrm>
            <a:off x="736105" y="9145401"/>
            <a:ext cx="12465636" cy="1592089"/>
          </a:xfrm>
          <a:prstGeom prst="roundRect">
            <a:avLst/>
          </a:prstGeom>
          <a:solidFill>
            <a:srgbClr val="D8D9DA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5" name="TextBox 4"/>
          <p:cNvSpPr txBox="1"/>
          <p:nvPr/>
        </p:nvSpPr>
        <p:spPr>
          <a:xfrm>
            <a:off x="5842001" y="232030"/>
            <a:ext cx="34213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cap="small" dirty="0">
                <a:solidFill>
                  <a:schemeClr val="bg1"/>
                </a:solidFill>
                <a:latin typeface="Trajan Pro" panose="02020502050506020301" pitchFamily="18" charset="0"/>
              </a:rPr>
              <a:t>Establishing an inclusive and sustainable design program for assistive technology</a:t>
            </a:r>
            <a:endParaRPr lang="en-US" sz="8200" cap="small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1695" y="1483238"/>
            <a:ext cx="38016949" cy="78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70" dirty="0">
                <a:solidFill>
                  <a:schemeClr val="bg1"/>
                </a:solidFill>
                <a:latin typeface="Trajan Pro" panose="02020502050506020301" pitchFamily="18" charset="0"/>
                <a:ea typeface="PMingLiU" panose="02020500000000000000" pitchFamily="18" charset="-120"/>
              </a:rPr>
              <a:t>Joseph J. Lawler, Keshia M. Peters, Alyssa M. Spomer and Katherine M. Steele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660504" y="2374310"/>
            <a:ext cx="22268140" cy="82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70" dirty="0">
                <a:solidFill>
                  <a:schemeClr val="bg1"/>
                </a:solidFill>
                <a:latin typeface="Trajan Pro" panose="02020502050506020301"/>
                <a:ea typeface="PMingLiU" panose="02020500000000000000" pitchFamily="18" charset="-120"/>
              </a:rPr>
              <a:t>Mechanical Engineering, University of Washington, Seattle, WA</a:t>
            </a:r>
          </a:p>
          <a:p>
            <a:pPr algn="r"/>
            <a:endParaRPr lang="en-US" sz="305" dirty="0">
              <a:solidFill>
                <a:schemeClr val="bg1"/>
              </a:solidFill>
              <a:latin typeface="Trajan Pro" panose="02020502050506020301"/>
              <a:ea typeface="PMingLiU" panose="02020500000000000000" pitchFamily="18" charset="-12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7C082-2783-49C2-B898-6E323EF28377}"/>
              </a:ext>
            </a:extLst>
          </p:cNvPr>
          <p:cNvSpPr txBox="1"/>
          <p:nvPr/>
        </p:nvSpPr>
        <p:spPr>
          <a:xfrm>
            <a:off x="832233" y="4116929"/>
            <a:ext cx="6992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rajan Pro" panose="02020502050506020301" pitchFamily="18" charset="0"/>
              </a:rPr>
              <a:t>What is Husky ADAPT?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9174A53-3E01-4C37-8672-290A0EEEC411}"/>
              </a:ext>
            </a:extLst>
          </p:cNvPr>
          <p:cNvSpPr txBox="1"/>
          <p:nvPr/>
        </p:nvSpPr>
        <p:spPr>
          <a:xfrm>
            <a:off x="111692" y="7805023"/>
            <a:ext cx="12808759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Design Projects 2017-2018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255A681-753F-4D5A-835F-44D52CED8E84}"/>
              </a:ext>
            </a:extLst>
          </p:cNvPr>
          <p:cNvSpPr txBox="1"/>
          <p:nvPr/>
        </p:nvSpPr>
        <p:spPr>
          <a:xfrm>
            <a:off x="22048019" y="26405646"/>
            <a:ext cx="10757079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00" b="1" dirty="0">
                <a:latin typeface="Trajan Pro" panose="02020502050506020301" pitchFamily="18" charset="0"/>
              </a:rPr>
              <a:t>Acknowledgments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0C84C862-CC23-4A22-A202-8E31275F1510}"/>
              </a:ext>
            </a:extLst>
          </p:cNvPr>
          <p:cNvSpPr/>
          <p:nvPr/>
        </p:nvSpPr>
        <p:spPr>
          <a:xfrm>
            <a:off x="22048019" y="27521557"/>
            <a:ext cx="17172207" cy="1405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44" dirty="0"/>
              <a:t>I would like to thank Erin Ciliv and her family, the Husky ADAPT student faculty for their advice and direction throughout this project. I also thank the Mathers Fund to Empower and Improve Human Ability for their ongoing support of HuskyADAPT.</a:t>
            </a:r>
          </a:p>
        </p:txBody>
      </p:sp>
      <p:sp>
        <p:nvSpPr>
          <p:cNvPr id="2" name="Rectangle 1"/>
          <p:cNvSpPr/>
          <p:nvPr/>
        </p:nvSpPr>
        <p:spPr>
          <a:xfrm>
            <a:off x="1698858" y="-360004"/>
            <a:ext cx="14024813" cy="121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19" dirty="0"/>
          </a:p>
          <a:p>
            <a:endParaRPr lang="en-US" sz="2032" dirty="0"/>
          </a:p>
          <a:p>
            <a:pPr lvl="2"/>
            <a:endParaRPr lang="en-US" sz="4063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25ADB2-F823-4974-955D-5A09E2E8CBF1}"/>
              </a:ext>
            </a:extLst>
          </p:cNvPr>
          <p:cNvSpPr/>
          <p:nvPr/>
        </p:nvSpPr>
        <p:spPr>
          <a:xfrm>
            <a:off x="1551874" y="44254"/>
            <a:ext cx="7225111" cy="65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57" dirty="0"/>
              <a:t>Size of font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1B597-C0CA-4496-BE0A-7EB76C81FA3E}"/>
              </a:ext>
            </a:extLst>
          </p:cNvPr>
          <p:cNvSpPr txBox="1"/>
          <p:nvPr/>
        </p:nvSpPr>
        <p:spPr>
          <a:xfrm>
            <a:off x="26788347" y="8015034"/>
            <a:ext cx="12856911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Design Challenges 2018-2019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A6227-4CAB-405E-AEE8-188696BC5522}"/>
              </a:ext>
            </a:extLst>
          </p:cNvPr>
          <p:cNvSpPr txBox="1"/>
          <p:nvPr/>
        </p:nvSpPr>
        <p:spPr>
          <a:xfrm>
            <a:off x="13638372" y="8037248"/>
            <a:ext cx="12908704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Furthering a Design Project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D9B3D-DCD5-4493-8651-CDB388A41268}"/>
              </a:ext>
            </a:extLst>
          </p:cNvPr>
          <p:cNvSpPr txBox="1"/>
          <p:nvPr/>
        </p:nvSpPr>
        <p:spPr>
          <a:xfrm>
            <a:off x="26931361" y="10729455"/>
            <a:ext cx="1260938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System for reaching out to need experts and creating design challenges for next year</a:t>
            </a:r>
          </a:p>
          <a:p>
            <a:endParaRPr lang="en-US" sz="800" dirty="0"/>
          </a:p>
          <a:p>
            <a:r>
              <a:rPr lang="en-US" sz="3600" b="1" dirty="0"/>
              <a:t>Product: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Survey is inclusive and sets expectations for need experts and teams; incorporated feedback from experts in the 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Centralized repository of community members contact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Interview document for meetings with need experts to ensure the correct information is gathered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One page summary of each design challenge for incoming student teams providing more direction and detail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02FD93-68F1-4161-80D3-A0F2AC89B50F}"/>
              </a:ext>
            </a:extLst>
          </p:cNvPr>
          <p:cNvSpPr txBox="1"/>
          <p:nvPr/>
        </p:nvSpPr>
        <p:spPr>
          <a:xfrm>
            <a:off x="796264" y="9352684"/>
            <a:ext cx="1183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do we ensure sustainability of projects between years? How do we share results with the broader community?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C6F6-158C-455E-94B2-6DA961EEBBFE}"/>
              </a:ext>
            </a:extLst>
          </p:cNvPr>
          <p:cNvSpPr txBox="1"/>
          <p:nvPr/>
        </p:nvSpPr>
        <p:spPr>
          <a:xfrm>
            <a:off x="588341" y="5015552"/>
            <a:ext cx="14692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Husky ADAPT stands for Accessible Design and Play Technology; the program just completed its first year and is already incredibly successful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program at the University of Washington where teams of students pair with local individuals with disabilities to take on design projects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C83D-47D9-4A2F-AE48-BBE431820F76}"/>
              </a:ext>
            </a:extLst>
          </p:cNvPr>
          <p:cNvSpPr txBox="1"/>
          <p:nvPr/>
        </p:nvSpPr>
        <p:spPr>
          <a:xfrm>
            <a:off x="616031" y="10958728"/>
            <a:ext cx="127057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  <a:r>
              <a:rPr lang="en-US" sz="3400" b="1" dirty="0"/>
              <a:t>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A website that ensures the sustainability of the club and showcases past accomplishments </a:t>
            </a:r>
          </a:p>
          <a:p>
            <a:endParaRPr lang="en-US" sz="800" dirty="0"/>
          </a:p>
          <a:p>
            <a:r>
              <a:rPr lang="en-US" sz="3600" b="1" dirty="0"/>
              <a:t>Process: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Performed case studies on research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Posted mission statement, accomplishments, next steps and GitHub repository for each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Incorporated accessibility features </a:t>
            </a:r>
            <a:endParaRPr lang="en-US" sz="1200" dirty="0"/>
          </a:p>
          <a:p>
            <a:r>
              <a:rPr lang="en-US" sz="3600" b="1" dirty="0"/>
              <a:t>Product:</a:t>
            </a:r>
          </a:p>
          <a:p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A2CFB-9404-4A2B-8A1E-AC0173CA5AE1}"/>
              </a:ext>
            </a:extLst>
          </p:cNvPr>
          <p:cNvSpPr txBox="1"/>
          <p:nvPr/>
        </p:nvSpPr>
        <p:spPr>
          <a:xfrm>
            <a:off x="27169762" y="9319050"/>
            <a:ext cx="1194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do we reach out to need experts for design project ideas and partnerships? How do we pick design projects for impact?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B72BA-5F85-4C70-ABE4-876297330F56}"/>
              </a:ext>
            </a:extLst>
          </p:cNvPr>
          <p:cNvSpPr txBox="1"/>
          <p:nvPr/>
        </p:nvSpPr>
        <p:spPr>
          <a:xfrm>
            <a:off x="958150" y="23627893"/>
            <a:ext cx="11989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website workflow is now more intuitive and organized so the information is accessible. Future teams will also be able to upload their work, making the program sustainable.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995ED-1C4F-4269-9AE2-00CADC20DD72}"/>
              </a:ext>
            </a:extLst>
          </p:cNvPr>
          <p:cNvSpPr txBox="1"/>
          <p:nvPr/>
        </p:nvSpPr>
        <p:spPr>
          <a:xfrm>
            <a:off x="27757869" y="4106294"/>
            <a:ext cx="1078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rajan Pro" panose="02020502050506020301" pitchFamily="18" charset="0"/>
              </a:rPr>
              <a:t>What makes a program sustainable?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EF34C-20B0-48A2-84A4-98677E114EF6}"/>
              </a:ext>
            </a:extLst>
          </p:cNvPr>
          <p:cNvSpPr txBox="1"/>
          <p:nvPr/>
        </p:nvSpPr>
        <p:spPr>
          <a:xfrm>
            <a:off x="28012058" y="5040259"/>
            <a:ext cx="11633200" cy="173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56" dirty="0"/>
              <a:t>Focused on preservation and transfer of 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56" dirty="0"/>
              <a:t>Information is organized in a way allowing others to learn, replicate and iterate upon our work</a:t>
            </a:r>
          </a:p>
        </p:txBody>
      </p:sp>
      <p:pic>
        <p:nvPicPr>
          <p:cNvPr id="1026" name="Picture 2" descr="http://depts.washington.edu/adaptuw/wordpress/wp-content/uploads/2018/07/Central-Page-Image-Go-Baby-Go-1-300x215.png">
            <a:extLst>
              <a:ext uri="{FF2B5EF4-FFF2-40B4-BE49-F238E27FC236}">
                <a16:creationId xmlns:a16="http://schemas.microsoft.com/office/drawing/2014/main" id="{5ED6809C-07DB-4AB8-9A31-DDF36BD3F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"/>
          <a:stretch/>
        </p:blipFill>
        <p:spPr bwMode="auto">
          <a:xfrm>
            <a:off x="15280917" y="4352120"/>
            <a:ext cx="4058651" cy="29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epts.washington.edu/adaptuw/wordpress/wp-content/uploads/2017/11/18-300x225.jpg">
            <a:extLst>
              <a:ext uri="{FF2B5EF4-FFF2-40B4-BE49-F238E27FC236}">
                <a16:creationId xmlns:a16="http://schemas.microsoft.com/office/drawing/2014/main" id="{4FFBA87C-052B-4A94-AAF5-D813D70C1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916" y="16841663"/>
            <a:ext cx="5113647" cy="35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9BBE8-9783-420E-9E9A-CC7105DF4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38" y="16363363"/>
            <a:ext cx="7175730" cy="5599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2BF6CD-E882-4844-918E-9C16EC847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95" y="22897333"/>
            <a:ext cx="6563525" cy="40327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B2F9C3-018D-4B9F-B4B6-AE46A11B7063}"/>
              </a:ext>
            </a:extLst>
          </p:cNvPr>
          <p:cNvCxnSpPr>
            <a:cxnSpLocks/>
          </p:cNvCxnSpPr>
          <p:nvPr/>
        </p:nvCxnSpPr>
        <p:spPr>
          <a:xfrm flipV="1">
            <a:off x="1431322" y="21115020"/>
            <a:ext cx="318086" cy="136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AB8C2786-2ADD-4F49-B369-5753DC54A039}"/>
              </a:ext>
            </a:extLst>
          </p:cNvPr>
          <p:cNvSpPr txBox="1"/>
          <p:nvPr/>
        </p:nvSpPr>
        <p:spPr>
          <a:xfrm>
            <a:off x="8504373" y="14521233"/>
            <a:ext cx="432415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Central Page for teams; images  link to detailed team pages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E0C1CF8-DB5B-4D1C-8FA9-2D40E26828A6}"/>
              </a:ext>
            </a:extLst>
          </p:cNvPr>
          <p:cNvSpPr/>
          <p:nvPr/>
        </p:nvSpPr>
        <p:spPr>
          <a:xfrm>
            <a:off x="687036" y="17238146"/>
            <a:ext cx="2124744" cy="1583253"/>
          </a:xfrm>
          <a:prstGeom prst="rect">
            <a:avLst/>
          </a:prstGeom>
          <a:solidFill>
            <a:srgbClr val="4472C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2DBCDBD-18F8-4142-988A-203F0C62CD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52"/>
          <a:stretch/>
        </p:blipFill>
        <p:spPr>
          <a:xfrm>
            <a:off x="8504373" y="15758751"/>
            <a:ext cx="4324150" cy="6604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9B7C63-7F8C-4BBA-954C-AD5D51E225A8}"/>
              </a:ext>
            </a:extLst>
          </p:cNvPr>
          <p:cNvCxnSpPr>
            <a:cxnSpLocks/>
          </p:cNvCxnSpPr>
          <p:nvPr/>
        </p:nvCxnSpPr>
        <p:spPr>
          <a:xfrm flipH="1">
            <a:off x="5081933" y="15413785"/>
            <a:ext cx="3695052" cy="186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79904A83-6335-4BE4-BF13-E04A18B440D0}"/>
              </a:ext>
            </a:extLst>
          </p:cNvPr>
          <p:cNvSpPr txBox="1"/>
          <p:nvPr/>
        </p:nvSpPr>
        <p:spPr>
          <a:xfrm>
            <a:off x="639685" y="15688698"/>
            <a:ext cx="39726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Mouseover hover feature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F306E0A-8A71-4C91-B026-04C3563193C2}"/>
              </a:ext>
            </a:extLst>
          </p:cNvPr>
          <p:cNvCxnSpPr>
            <a:cxnSpLocks/>
          </p:cNvCxnSpPr>
          <p:nvPr/>
        </p:nvCxnSpPr>
        <p:spPr>
          <a:xfrm>
            <a:off x="1247946" y="16205394"/>
            <a:ext cx="303928" cy="97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4386013-AC26-4C7F-985C-BCF3262D3096}"/>
              </a:ext>
            </a:extLst>
          </p:cNvPr>
          <p:cNvSpPr txBox="1"/>
          <p:nvPr/>
        </p:nvSpPr>
        <p:spPr>
          <a:xfrm>
            <a:off x="26959178" y="20776118"/>
            <a:ext cx="124656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prstClr val="black"/>
                </a:solidFill>
              </a:rPr>
              <a:t>Future: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Documentation will be used in upcoming meetings, continue to iterate upon the format based off of feedback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Expand our network of community members, continuing to increase Husky ADAPTs impact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0E43E2-3A84-4049-806B-3FC472F11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426" y="26039275"/>
            <a:ext cx="2788040" cy="28026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FB2424-0F4B-42D4-B5FC-A437D2DE8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1164" y="26106780"/>
            <a:ext cx="2788040" cy="26223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DA29B34-7BC7-4BAD-9D16-87160F2096C2}"/>
              </a:ext>
            </a:extLst>
          </p:cNvPr>
          <p:cNvSpPr txBox="1"/>
          <p:nvPr/>
        </p:nvSpPr>
        <p:spPr>
          <a:xfrm>
            <a:off x="11589233" y="26535943"/>
            <a:ext cx="9308402" cy="251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70" b="1" dirty="0"/>
              <a:t>References</a:t>
            </a:r>
          </a:p>
          <a:p>
            <a:r>
              <a:rPr lang="en-US" sz="3000" dirty="0"/>
              <a:t>1. Washington.edu. (2018). What is the difference between accessible, usable, and universal design? | DO-IT</a:t>
            </a:r>
          </a:p>
          <a:p>
            <a:endParaRPr lang="en-US" sz="3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9668E-13F6-4D33-88E9-39A8F38A83FA}"/>
              </a:ext>
            </a:extLst>
          </p:cNvPr>
          <p:cNvSpPr txBox="1"/>
          <p:nvPr/>
        </p:nvSpPr>
        <p:spPr>
          <a:xfrm>
            <a:off x="27187784" y="23657737"/>
            <a:ext cx="12290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Student teams and need experts are set up for success by establishing realistic expectations and desired outcomes before the design process even starts. </a:t>
            </a:r>
          </a:p>
        </p:txBody>
      </p:sp>
      <p:pic>
        <p:nvPicPr>
          <p:cNvPr id="53" name="Picture 5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D0B3BD5-C2A8-427D-A49D-7B78D0BA1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885" y="26076462"/>
            <a:ext cx="3742361" cy="2735107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DE1E374-AED5-43A6-A18B-D750C95D5D2E}"/>
              </a:ext>
            </a:extLst>
          </p:cNvPr>
          <p:cNvSpPr/>
          <p:nvPr/>
        </p:nvSpPr>
        <p:spPr>
          <a:xfrm>
            <a:off x="13948291" y="23627894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Building upon team Cajuns work, I was able to design a similar device specifically for need expert Erin Ciliv. Erin now has the ability to brush her teeth with just her left hand.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C199C6-E582-4806-A911-3EB5BB79A034}"/>
              </a:ext>
            </a:extLst>
          </p:cNvPr>
          <p:cNvSpPr txBox="1"/>
          <p:nvPr/>
        </p:nvSpPr>
        <p:spPr>
          <a:xfrm>
            <a:off x="19505224" y="4092222"/>
            <a:ext cx="7921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is Accessible Design?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5B66B5B-2E7A-4637-826C-D9643583AEB2}"/>
              </a:ext>
            </a:extLst>
          </p:cNvPr>
          <p:cNvSpPr txBox="1"/>
          <p:nvPr/>
        </p:nvSpPr>
        <p:spPr>
          <a:xfrm>
            <a:off x="19505224" y="5040258"/>
            <a:ext cx="8604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design process in which the needs of people with disabilities are specifically considered [1]</a:t>
            </a:r>
          </a:p>
        </p:txBody>
      </p:sp>
      <p:pic>
        <p:nvPicPr>
          <p:cNvPr id="1036" name="Picture 12" descr="3D rendered image of final product, hollow short cylinder with a thin cut in the middle. The cut only goes rough 3/4 of the way around">
            <a:extLst>
              <a:ext uri="{FF2B5EF4-FFF2-40B4-BE49-F238E27FC236}">
                <a16:creationId xmlns:a16="http://schemas.microsoft.com/office/drawing/2014/main" id="{58B15815-9748-4E97-8ABD-F5E80C09F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186" y="15262848"/>
            <a:ext cx="2249245" cy="224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andle with adjustable strap connected to a oral b toothbrush via a cylindrical piece">
            <a:extLst>
              <a:ext uri="{FF2B5EF4-FFF2-40B4-BE49-F238E27FC236}">
                <a16:creationId xmlns:a16="http://schemas.microsoft.com/office/drawing/2014/main" id="{6AA416DA-E022-4877-8E07-890560E5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217" y="15262848"/>
            <a:ext cx="3051298" cy="22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E2F3BE8-D03C-4011-BB2B-6C51FD7552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8070" y="22691026"/>
            <a:ext cx="4994520" cy="8158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ED3B45-EABF-4773-B8E3-A25B7E713106}"/>
              </a:ext>
            </a:extLst>
          </p:cNvPr>
          <p:cNvCxnSpPr>
            <a:cxnSpLocks/>
            <a:stCxn id="233" idx="2"/>
            <a:endCxn id="59" idx="0"/>
          </p:cNvCxnSpPr>
          <p:nvPr/>
        </p:nvCxnSpPr>
        <p:spPr>
          <a:xfrm flipH="1">
            <a:off x="10655330" y="22363585"/>
            <a:ext cx="11118" cy="32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69" descr="A person sitting in front of a building&#10;&#10;Description generated with high confidence">
            <a:extLst>
              <a:ext uri="{FF2B5EF4-FFF2-40B4-BE49-F238E27FC236}">
                <a16:creationId xmlns:a16="http://schemas.microsoft.com/office/drawing/2014/main" id="{8E6F5B8B-BBB2-466D-968B-62656E52C8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39439" y="20218163"/>
            <a:ext cx="4273217" cy="3204913"/>
          </a:xfrm>
          <a:prstGeom prst="rect">
            <a:avLst/>
          </a:prstGeom>
        </p:spPr>
      </p:pic>
      <p:pic>
        <p:nvPicPr>
          <p:cNvPr id="72" name="Picture 71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B6375EA7-6EA9-4B2E-8ED7-25DEAA6FAB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57144" y="20882612"/>
            <a:ext cx="3164737" cy="2373553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DBD4DA-6139-4C58-A1CB-DDC84C620326}"/>
              </a:ext>
            </a:extLst>
          </p:cNvPr>
          <p:cNvCxnSpPr>
            <a:cxnSpLocks/>
            <a:stCxn id="225" idx="2"/>
            <a:endCxn id="233" idx="0"/>
          </p:cNvCxnSpPr>
          <p:nvPr/>
        </p:nvCxnSpPr>
        <p:spPr>
          <a:xfrm>
            <a:off x="10666448" y="15413785"/>
            <a:ext cx="0" cy="344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0" name="Picture 16" descr="http://depts.washington.edu/adaptuw/wordpress/wp-content/uploads/2017/11/2017-12-14-19.46.45-1024x819.jpg">
            <a:extLst>
              <a:ext uri="{FF2B5EF4-FFF2-40B4-BE49-F238E27FC236}">
                <a16:creationId xmlns:a16="http://schemas.microsoft.com/office/drawing/2014/main" id="{60CB46FE-6D35-4DFB-AA45-FF59A3F1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4767" y="16838734"/>
            <a:ext cx="4710702" cy="35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62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50847</TotalTime>
  <Words>647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PMingLiU</vt:lpstr>
      <vt:lpstr>Arial</vt:lpstr>
      <vt:lpstr>Calibri</vt:lpstr>
      <vt:lpstr>Calibri Light</vt:lpstr>
      <vt:lpstr>Trajan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need_lab University of Washington</dc:creator>
  <cp:lastModifiedBy>Joe Lawler</cp:lastModifiedBy>
  <cp:revision>526</cp:revision>
  <cp:lastPrinted>2018-08-06T01:28:48Z</cp:lastPrinted>
  <dcterms:created xsi:type="dcterms:W3CDTF">2014-05-05T17:12:05Z</dcterms:created>
  <dcterms:modified xsi:type="dcterms:W3CDTF">2018-08-07T19:18:56Z</dcterms:modified>
</cp:coreProperties>
</file>